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2" r:id="rId5"/>
    <p:sldId id="273" r:id="rId6"/>
    <p:sldId id="274" r:id="rId7"/>
    <p:sldId id="271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F29118B-76CC-479E-90F9-4383EE1363A5}">
          <p14:sldIdLst>
            <p14:sldId id="272"/>
            <p14:sldId id="273"/>
            <p14:sldId id="274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aitlin Rojas" initials="CR" lastIdx="4" clrIdx="6">
    <p:extLst>
      <p:ext uri="{19B8F6BF-5375-455C-9EA6-DF929625EA0E}">
        <p15:presenceInfo xmlns:p15="http://schemas.microsoft.com/office/powerpoint/2012/main" userId="S::strandc@pdx.odshp.com::b1d7301e-1635-49df-8e09-bcf1dca38966" providerId="AD"/>
      </p:ext>
    </p:extLst>
  </p:cmAuthor>
  <p:cmAuthor id="1" name="Deidre Humphrey" initials="DH" lastIdx="1" clrIdx="0">
    <p:extLst>
      <p:ext uri="{19B8F6BF-5375-455C-9EA6-DF929625EA0E}">
        <p15:presenceInfo xmlns:p15="http://schemas.microsoft.com/office/powerpoint/2012/main" userId="S-1-5-21-436374069-1592454029-725345543-64192" providerId="AD"/>
      </p:ext>
    </p:extLst>
  </p:cmAuthor>
  <p:cmAuthor id="8" name="Erica Hedberg" initials="EH" lastIdx="26" clrIdx="7">
    <p:extLst>
      <p:ext uri="{19B8F6BF-5375-455C-9EA6-DF929625EA0E}">
        <p15:presenceInfo xmlns:p15="http://schemas.microsoft.com/office/powerpoint/2012/main" userId="S::hedbere@pdx.odshp.com::4d0b8052-732c-43d0-a236-94cf757ac77d" providerId="AD"/>
      </p:ext>
    </p:extLst>
  </p:cmAuthor>
  <p:cmAuthor id="2" name="Toni Ostrom" initials="TO" lastIdx="21" clrIdx="1">
    <p:extLst>
      <p:ext uri="{19B8F6BF-5375-455C-9EA6-DF929625EA0E}">
        <p15:presenceInfo xmlns:p15="http://schemas.microsoft.com/office/powerpoint/2012/main" userId="S-1-5-21-436374069-1592454029-725345543-56364" providerId="AD"/>
      </p:ext>
    </p:extLst>
  </p:cmAuthor>
  <p:cmAuthor id="9" name="Aleenna Rebitzke" initials="AR" lastIdx="2" clrIdx="8">
    <p:extLst>
      <p:ext uri="{19B8F6BF-5375-455C-9EA6-DF929625EA0E}">
        <p15:presenceInfo xmlns:p15="http://schemas.microsoft.com/office/powerpoint/2012/main" userId="S::rebitza@pdx.odshp.com::b145603a-178a-4f6a-99e3-0c35b111352b" providerId="AD"/>
      </p:ext>
    </p:extLst>
  </p:cmAuthor>
  <p:cmAuthor id="3" name="Dana Rittenberry" initials="DR" lastIdx="4" clrIdx="2">
    <p:extLst>
      <p:ext uri="{19B8F6BF-5375-455C-9EA6-DF929625EA0E}">
        <p15:presenceInfo xmlns:p15="http://schemas.microsoft.com/office/powerpoint/2012/main" userId="S-1-5-21-436374069-1592454029-725345543-53958" providerId="AD"/>
      </p:ext>
    </p:extLst>
  </p:cmAuthor>
  <p:cmAuthor id="10" name="Gordon Hoberg" initials="GH" lastIdx="2" clrIdx="9">
    <p:extLst>
      <p:ext uri="{19B8F6BF-5375-455C-9EA6-DF929625EA0E}">
        <p15:presenceInfo xmlns:p15="http://schemas.microsoft.com/office/powerpoint/2012/main" userId="S::hobergg@pdx.odshp.com::97e6b796-f54b-4ef6-9eb9-70de66a06cca" providerId="AD"/>
      </p:ext>
    </p:extLst>
  </p:cmAuthor>
  <p:cmAuthor id="4" name="Aubree A. Swalko" initials="AAS" lastIdx="2" clrIdx="3">
    <p:extLst>
      <p:ext uri="{19B8F6BF-5375-455C-9EA6-DF929625EA0E}">
        <p15:presenceInfo xmlns:p15="http://schemas.microsoft.com/office/powerpoint/2012/main" userId="S-1-5-21-436374069-1592454029-725345543-19558" providerId="AD"/>
      </p:ext>
    </p:extLst>
  </p:cmAuthor>
  <p:cmAuthor id="5" name="Alethea Sabia" initials="AS" lastIdx="5" clrIdx="4">
    <p:extLst>
      <p:ext uri="{19B8F6BF-5375-455C-9EA6-DF929625EA0E}">
        <p15:presenceInfo xmlns:p15="http://schemas.microsoft.com/office/powerpoint/2012/main" userId="S-1-5-21-436374069-1592454029-725345543-53868" providerId="AD"/>
      </p:ext>
    </p:extLst>
  </p:cmAuthor>
  <p:cmAuthor id="6" name="Stan Carlberg" initials="SC" lastIdx="5" clrIdx="5">
    <p:extLst>
      <p:ext uri="{19B8F6BF-5375-455C-9EA6-DF929625EA0E}">
        <p15:presenceInfo xmlns:p15="http://schemas.microsoft.com/office/powerpoint/2012/main" userId="S-1-5-21-436374069-1592454029-725345543-213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CC4"/>
    <a:srgbClr val="0099A8"/>
    <a:srgbClr val="D88FAD"/>
    <a:srgbClr val="A50064"/>
    <a:srgbClr val="F58466"/>
    <a:srgbClr val="9781BC"/>
    <a:srgbClr val="009ADE"/>
    <a:srgbClr val="FFC222"/>
    <a:srgbClr val="338420"/>
    <a:srgbClr val="00A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8097" autoAdjust="0"/>
  </p:normalViewPr>
  <p:slideViewPr>
    <p:cSldViewPr>
      <p:cViewPr varScale="1">
        <p:scale>
          <a:sx n="73" d="100"/>
          <a:sy n="73" d="100"/>
        </p:scale>
        <p:origin x="1434" y="54"/>
      </p:cViewPr>
      <p:guideLst>
        <p:guide orient="horz" pos="2160"/>
        <p:guide pos="25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2868" y="102"/>
      </p:cViewPr>
      <p:guideLst>
        <p:guide orient="horz" pos="2932"/>
        <p:guide pos="2212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1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17A51A4-D994-409D-A8E9-AE3418AC1D99}" type="datetimeFigureOut">
              <a:rPr lang="en-US" smtClean="0"/>
              <a:t>9/28/2021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AD354BC-EBE1-4101-88E1-CE1B5C3E31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861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A0DE9FC-83F8-4AEB-BE08-975F4492EB02}" type="datetimeFigureOut">
              <a:rPr lang="en-US" smtClean="0"/>
              <a:t>9/28/2021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D6A60BF-AC73-4A77-A113-0667CD8FA3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6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725620" y="1892801"/>
            <a:ext cx="3955326" cy="230429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364" y="4486158"/>
            <a:ext cx="1371600" cy="6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85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725620" y="1892801"/>
            <a:ext cx="3955326" cy="2304299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364" y="4486158"/>
            <a:ext cx="1371600" cy="6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51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4259" y="2123230"/>
            <a:ext cx="5690015" cy="115416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lnSpc>
                <a:spcPts val="4500"/>
              </a:lnSpc>
              <a:defRPr sz="4000" b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923525" y="3467338"/>
            <a:ext cx="4262955" cy="65209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rgbClr val="D88FAD"/>
                </a:solidFill>
              </a:defRPr>
            </a:lvl1pPr>
          </a:lstStyle>
          <a:p>
            <a:pPr lvl="0"/>
            <a:r>
              <a:rPr lang="en-US" dirty="0"/>
              <a:t>Subhead</a:t>
            </a:r>
          </a:p>
        </p:txBody>
      </p:sp>
    </p:spTree>
    <p:extLst>
      <p:ext uri="{BB962C8B-B14F-4D97-AF65-F5344CB8AC3E}">
        <p14:creationId xmlns:p14="http://schemas.microsoft.com/office/powerpoint/2010/main" val="300237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c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04180-89A3-4842-922A-40F901D63DE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76200" y="640080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604180-89A3-4842-922A-40F901D63DE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" y="6766243"/>
            <a:ext cx="9143918" cy="9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403167" y="1281545"/>
            <a:ext cx="8278168" cy="4720590"/>
          </a:xfrm>
        </p:spPr>
        <p:txBody>
          <a:bodyPr>
            <a:normAutofit/>
          </a:bodyPr>
          <a:lstStyle>
            <a:lvl1pPr marL="228600" indent="-228600">
              <a:spcBef>
                <a:spcPts val="1800"/>
              </a:spcBef>
              <a:buFont typeface="Calibri" panose="020F0502020204030204" pitchFamily="34" charset="0"/>
              <a:buChar char="•"/>
              <a:defRPr sz="2400"/>
            </a:lvl1pPr>
            <a:lvl2pPr marL="685800" indent="-228600">
              <a:spcBef>
                <a:spcPts val="0"/>
              </a:spcBef>
              <a:buFont typeface="Calibri" panose="020F0502020204030204" pitchFamily="34" charset="0"/>
              <a:buChar char="−"/>
              <a:defRPr sz="22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1143000" indent="-228600">
              <a:buFont typeface="Calibri" panose="020F0502020204030204" pitchFamily="34" charset="0"/>
              <a:buChar char="◦"/>
              <a:defRPr sz="2200"/>
            </a:lvl3pPr>
            <a:lvl4pPr marL="1600200" indent="-228600">
              <a:buFont typeface="Calibri" panose="020F0502020204030204" pitchFamily="34" charset="0"/>
              <a:buChar char="▪"/>
              <a:defRPr sz="2200"/>
            </a:lvl4pPr>
            <a:lvl5pPr marL="2057400" indent="-228600">
              <a:buFont typeface="Calibri" panose="020F0502020204030204" pitchFamily="34" charset="0"/>
              <a:buChar char="▫"/>
              <a:defRPr sz="2200"/>
            </a:lvl5pPr>
            <a:lvl7pPr marL="2514600" indent="-228600">
              <a:buFont typeface="Calibri" panose="020F0502020204030204" pitchFamily="34" charset="0"/>
              <a:buChar char="-"/>
              <a:defRPr sz="2200"/>
            </a:lvl7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Bullet</a:t>
            </a:r>
          </a:p>
          <a:p>
            <a:pPr lvl="2"/>
            <a:r>
              <a:rPr lang="en-US" dirty="0"/>
              <a:t>Bullet</a:t>
            </a:r>
          </a:p>
          <a:p>
            <a:pPr lvl="3"/>
            <a:r>
              <a:rPr lang="en-US" dirty="0"/>
              <a:t>Bullet</a:t>
            </a:r>
          </a:p>
          <a:p>
            <a:pPr lvl="4"/>
            <a:r>
              <a:rPr lang="en-US" dirty="0"/>
              <a:t>Bullet</a:t>
            </a:r>
          </a:p>
          <a:p>
            <a:pPr lvl="6"/>
            <a:r>
              <a:rPr lang="en-US" dirty="0"/>
              <a:t>Bullet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43"/>
          <a:stretch/>
        </p:blipFill>
        <p:spPr>
          <a:xfrm>
            <a:off x="8143665" y="6177754"/>
            <a:ext cx="854045" cy="40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89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30375" y="2276850"/>
            <a:ext cx="5683250" cy="1459405"/>
          </a:xfrm>
        </p:spPr>
        <p:txBody>
          <a:bodyPr>
            <a:normAutofit/>
          </a:bodyPr>
          <a:lstStyle>
            <a:lvl1pPr algn="ctr">
              <a:defRPr sz="800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Thank you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486158"/>
            <a:ext cx="1371600" cy="6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0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3167" y="1281545"/>
            <a:ext cx="8283633" cy="450965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Bullet</a:t>
            </a:r>
          </a:p>
          <a:p>
            <a:pPr lvl="2"/>
            <a:r>
              <a:rPr lang="en-US" dirty="0"/>
              <a:t>Bullet</a:t>
            </a:r>
          </a:p>
          <a:p>
            <a:pPr lvl="3"/>
            <a:r>
              <a:rPr lang="en-US" dirty="0"/>
              <a:t>Bullet</a:t>
            </a:r>
          </a:p>
          <a:p>
            <a:pPr lvl="4"/>
            <a:r>
              <a:rPr lang="en-US" dirty="0"/>
              <a:t>Bullet</a:t>
            </a:r>
          </a:p>
          <a:p>
            <a:pPr lvl="5"/>
            <a:r>
              <a:rPr lang="en-US" dirty="0"/>
              <a:t>Bullet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03167" y="367145"/>
            <a:ext cx="8283633" cy="699655"/>
          </a:xfrm>
        </p:spPr>
        <p:txBody>
          <a:bodyPr anchor="t">
            <a:noAutofit/>
          </a:bodyPr>
          <a:lstStyle>
            <a:lvl1pPr marL="0" indent="0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Page title</a:t>
            </a:r>
          </a:p>
        </p:txBody>
      </p:sp>
      <p:pic>
        <p:nvPicPr>
          <p:cNvPr id="12" name="Picture 5" descr="G:\+ Team members\Aubree\12027652 Moda Health and Delta Dental PowerPoint updates\Images\Footer1_Footer 1_Footer 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492875"/>
            <a:ext cx="1600200" cy="365125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492875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492875"/>
            <a:ext cx="609600" cy="365125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fld id="{65604180-89A3-4842-922A-40F901D63DE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98180" y="6459869"/>
            <a:ext cx="731520" cy="31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47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03167" y="290945"/>
            <a:ext cx="8283633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Page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03167" y="1281545"/>
            <a:ext cx="8283633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en-US" dirty="0"/>
              <a:t>Bullet</a:t>
            </a:r>
          </a:p>
          <a:p>
            <a:pPr lvl="2"/>
            <a:r>
              <a:rPr lang="en-US" dirty="0"/>
              <a:t>Bullet</a:t>
            </a:r>
          </a:p>
          <a:p>
            <a:pPr lvl="3"/>
            <a:r>
              <a:rPr lang="en-US" dirty="0"/>
              <a:t>Bullet</a:t>
            </a:r>
          </a:p>
          <a:p>
            <a:pPr lvl="4"/>
            <a:r>
              <a:rPr lang="en-US" dirty="0"/>
              <a:t>Bullet	</a:t>
            </a:r>
          </a:p>
          <a:p>
            <a:pPr lvl="5"/>
            <a:r>
              <a:rPr lang="en-US" dirty="0"/>
              <a:t>Bullet</a:t>
            </a:r>
          </a:p>
          <a:p>
            <a:pPr lvl="6"/>
            <a:r>
              <a:rPr lang="en-US" dirty="0"/>
              <a:t>Bullet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4008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40080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5604180-89A3-4842-922A-40F901D63D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26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  <p:sldLayoutId id="2147483726" r:id="rId3"/>
    <p:sldLayoutId id="2147483715" r:id="rId4"/>
    <p:sldLayoutId id="2147483665" r:id="rId5"/>
    <p:sldLayoutId id="2147483728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i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lang="en-US" sz="2000" b="0" i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228600" indent="-228600" algn="l" defTabSz="1188720" rtl="0" eaLnBrk="1" latinLnBrk="0" hangingPunct="1">
        <a:lnSpc>
          <a:spcPct val="100000"/>
        </a:lnSpc>
        <a:spcBef>
          <a:spcPts val="1800"/>
        </a:spcBef>
        <a:buClrTx/>
        <a:buFont typeface="Calibri" panose="020F0502020204030204" pitchFamily="34" charset="0"/>
        <a:buChar char="•"/>
        <a:tabLst/>
        <a:defRPr sz="2400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685800" indent="-228600" algn="l" defTabSz="118872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Calibri" panose="020F0502020204030204" pitchFamily="34" charset="0"/>
        <a:buChar char="−"/>
        <a:tabLst/>
        <a:defRPr sz="22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143000" marR="0" indent="-228600" algn="l" defTabSz="118872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Calibri" panose="020F0502020204030204" pitchFamily="34" charset="0"/>
        <a:buChar char="◦"/>
        <a:tabLst/>
        <a:defRPr sz="2200" kern="1200" baseline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1600200" indent="-228600" algn="l" defTabSz="118872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Calibri" panose="020F0502020204030204" pitchFamily="34" charset="0"/>
        <a:buChar char="▪"/>
        <a:tabLst/>
        <a:defRPr lang="en-US" sz="2200" kern="1200" dirty="0" smtClean="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057400" indent="-228600" algn="l" defTabSz="118872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Calibri" panose="020F0502020204030204" pitchFamily="34" charset="0"/>
        <a:buChar char="▫"/>
        <a:tabLst/>
        <a:defRPr sz="22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2514600" indent="-228600" algn="l" defTabSz="18288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Calibri" panose="020F0502020204030204" pitchFamily="34" charset="0"/>
        <a:buChar char="-"/>
        <a:defRPr sz="22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tel:+19712541897,,14681471# " TargetMode="External"/><Relationship Id="rId7" Type="http://schemas.openxmlformats.org/officeDocument/2006/relationships/image" Target="https://pi.modahealth.com/images/Moda-Delta-Dental-logo.png" TargetMode="External"/><Relationship Id="rId2" Type="http://schemas.openxmlformats.org/officeDocument/2006/relationships/hyperlink" Target="https://teams.microsoft.com/l/meetup-join/19%3ameeting_MjliZWRmYmQtOTkwNC00MGVkLTgyMjctMjdiNGE2MDMyMjM2%40thread.v2/0?context=%7b%22Tid%22%3a%221818257f-1310-453d-91ec-a5d4d10d5f03%22%2c%22Oid%22%3a%22b145603a-178a-4f6a-99e3-0c35b111352b%22%7d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hyperlink" Target="https://mysettings.lync.com/pstnconferencing" TargetMode="External"/><Relationship Id="rId4" Type="http://schemas.openxmlformats.org/officeDocument/2006/relationships/hyperlink" Target="https://dialin.teams.microsoft.com/1f20c62a-47e8-46f2-bb36-b305566a1582?id=1468147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tel:+19712541897,,692288896# " TargetMode="External"/><Relationship Id="rId7" Type="http://schemas.openxmlformats.org/officeDocument/2006/relationships/image" Target="https://pi.modahealth.com/images/Moda-Delta-Dental-logo.png" TargetMode="External"/><Relationship Id="rId2" Type="http://schemas.openxmlformats.org/officeDocument/2006/relationships/hyperlink" Target="https://teams.microsoft.com/l/meetup-join/19%3ameeting_MDBjNTVlNjctMDc2Ni00OWE2LWI0MjktMzBjMjAwMzUwN2Zj%40thread.v2/0?context=%7b%22Tid%22%3a%221818257f-1310-453d-91ec-a5d4d10d5f03%22%2c%22Oid%22%3a%22b145603a-178a-4f6a-99e3-0c35b111352b%22%7d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hyperlink" Target="https://mysettings.lync.com/pstnconferencing" TargetMode="External"/><Relationship Id="rId4" Type="http://schemas.openxmlformats.org/officeDocument/2006/relationships/hyperlink" Target="https://dialin.teams.microsoft.com/1f20c62a-47e8-46f2-bb36-b305566a1582?id=69228889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s://pi.modahealth.com/images/Moda-Delta-Dental-logo.png" TargetMode="External"/><Relationship Id="rId7" Type="http://schemas.openxmlformats.org/officeDocument/2006/relationships/hyperlink" Target="https://mysettings.lync.com/pstnconferencin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ialin.teams.microsoft.com/1f20c62a-47e8-46f2-bb36-b305566a1582?id=984309176" TargetMode="External"/><Relationship Id="rId5" Type="http://schemas.openxmlformats.org/officeDocument/2006/relationships/hyperlink" Target="tel:+19712541897,,984309176# " TargetMode="External"/><Relationship Id="rId4" Type="http://schemas.openxmlformats.org/officeDocument/2006/relationships/hyperlink" Target="https://teams.microsoft.com/l/meetup-join/19%3ameeting_MDA2NDU3NDEtN2Q2OS00MWYwLWEzYWQtOTU3ZjhjZmE2Yjg5%40thread.v2/0?context=%7b%22Tid%22%3a%221818257f-1310-453d-91ec-a5d4d10d5f03%22%2c%22Oid%22%3a%22b145603a-178a-4f6a-99e3-0c35b111352b%22%7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+19712541897,,313958652# " TargetMode="External"/><Relationship Id="rId7" Type="http://schemas.openxmlformats.org/officeDocument/2006/relationships/image" Target="https://pi.modahealth.com/images/Moda-Delta-Dental-logo.png" TargetMode="External"/><Relationship Id="rId2" Type="http://schemas.openxmlformats.org/officeDocument/2006/relationships/hyperlink" Target="https://teams.microsoft.com/l/meetup-join/19%3ameeting_YWNmMDBiMDctYTAxZi00YzBmLWE0MDUtMWMwNmI0OTc1NzBk%40thread.v2/0?context=%7b%22Tid%22%3a%221818257f-1310-453d-91ec-a5d4d10d5f03%22%2c%22Oid%22%3a%22b145603a-178a-4f6a-99e3-0c35b111352b%22%7d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hyperlink" Target="https://mysettings.lync.com/pstnconferencing" TargetMode="External"/><Relationship Id="rId4" Type="http://schemas.openxmlformats.org/officeDocument/2006/relationships/hyperlink" Target="https://dialin.teams.microsoft.com/1f20c62a-47e8-46f2-bb36-b305566a1582?id=31395865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79B14-8751-4AC3-805F-451DF83B7E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3167" y="367145"/>
            <a:ext cx="8283633" cy="1487250"/>
          </a:xfrm>
        </p:spPr>
        <p:txBody>
          <a:bodyPr/>
          <a:lstStyle/>
          <a:p>
            <a:pPr algn="ctr"/>
            <a:r>
              <a:rPr lang="en-US" dirty="0"/>
              <a:t>2022 Member Open Enrollment for Medical and Dental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Join us on October 4</a:t>
            </a:r>
            <a:r>
              <a:rPr lang="en-US" sz="2400" baseline="30000" dirty="0"/>
              <a:t>th</a:t>
            </a:r>
            <a:r>
              <a:rPr lang="en-US" sz="2400" dirty="0"/>
              <a:t>, 2021 from 1:00 PM to 2:00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DDF14-DFA9-40B3-8427-6ADB52837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35726-1D36-4F63-84C3-DF54E9C23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04180-89A3-4842-922A-40F901D63DE7}" type="slidenum">
              <a:rPr lang="en-US" sz="1600" smtClean="0"/>
              <a:pPr/>
              <a:t>1</a:t>
            </a:fld>
            <a:endParaRPr lang="en-US" sz="16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4AB8EA9-1426-406D-8353-FC2FBF3A1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680" y="2660900"/>
            <a:ext cx="5772606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Microsoft Teams meeting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Join on your computer or mobile app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hlinkClick r:id="rId2"/>
              </a:rPr>
              <a:t>Click here to join the meeting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Or call in (audio only)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3"/>
              </a:rPr>
              <a:t>+1 971-254-1897,,14681471#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  United States, Portland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Phone Conference ID: 146 814 71#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4"/>
              </a:rPr>
              <a:t>Find a local number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| </a:t>
            </a: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5"/>
              </a:rPr>
              <a:t>Reset PIN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1AED160C-8EDD-435F-B8D9-8BC112D69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055" y="4734770"/>
            <a:ext cx="62007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39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79B14-8751-4AC3-805F-451DF83B7E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3167" y="367145"/>
            <a:ext cx="8283633" cy="1487250"/>
          </a:xfrm>
        </p:spPr>
        <p:txBody>
          <a:bodyPr/>
          <a:lstStyle/>
          <a:p>
            <a:pPr algn="ctr"/>
            <a:r>
              <a:rPr lang="en-US" dirty="0"/>
              <a:t>2022 Member Open Enrollment for Medical and Dental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Join us on October 7</a:t>
            </a:r>
            <a:r>
              <a:rPr lang="en-US" sz="2400" baseline="30000" dirty="0"/>
              <a:t>th</a:t>
            </a:r>
            <a:r>
              <a:rPr lang="en-US" sz="2400" dirty="0"/>
              <a:t>, 2021 from 10:00 AM to 11:00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DDF14-DFA9-40B3-8427-6ADB52837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35726-1D36-4F63-84C3-DF54E9C23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04180-89A3-4842-922A-40F901D63DE7}" type="slidenum">
              <a:rPr lang="en-US" sz="1600" smtClean="0"/>
              <a:pPr/>
              <a:t>2</a:t>
            </a:fld>
            <a:endParaRPr lang="en-US" sz="16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4AB8EA9-1426-406D-8353-FC2FBF3A1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21" y="2660900"/>
            <a:ext cx="589764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Microsoft Teams meeting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Join on your computer or mobile app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hlinkClick r:id="rId2"/>
              </a:rPr>
              <a:t>Click here to join the meeting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Or call in (audio only)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3"/>
              </a:rPr>
              <a:t>+1 971-254-1897,,692288896#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  United States, Portland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Phone Conference ID: 692 288 896#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4"/>
              </a:rPr>
              <a:t>Find a local number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| </a:t>
            </a: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5"/>
              </a:rPr>
              <a:t>Reset PIN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1AED160C-8EDD-435F-B8D9-8BC112D69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054" y="4734770"/>
            <a:ext cx="62007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72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79B14-8751-4AC3-805F-451DF83B7E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3167" y="367145"/>
            <a:ext cx="8283633" cy="1487250"/>
          </a:xfrm>
        </p:spPr>
        <p:txBody>
          <a:bodyPr/>
          <a:lstStyle/>
          <a:p>
            <a:pPr algn="ctr"/>
            <a:r>
              <a:rPr lang="en-US" dirty="0"/>
              <a:t>2022 Member Open Enrollment for Medical and Dental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Join us on October 12</a:t>
            </a:r>
            <a:r>
              <a:rPr lang="en-US" sz="2400" baseline="30000" dirty="0"/>
              <a:t>th</a:t>
            </a:r>
            <a:r>
              <a:rPr lang="en-US" sz="2400" dirty="0"/>
              <a:t>, 2021 from 9:30 AM to 10:30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DDF14-DFA9-40B3-8427-6ADB52837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35726-1D36-4F63-84C3-DF54E9C23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04180-89A3-4842-922A-40F901D63DE7}" type="slidenum">
              <a:rPr lang="en-US" sz="1600" smtClean="0"/>
              <a:pPr/>
              <a:t>3</a:t>
            </a:fld>
            <a:endParaRPr lang="en-US" sz="1600" dirty="0"/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1AED160C-8EDD-435F-B8D9-8BC112D69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650" y="4713770"/>
            <a:ext cx="62007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6523F25-0F5F-4C59-82FE-92F9528EAF9E}"/>
              </a:ext>
            </a:extLst>
          </p:cNvPr>
          <p:cNvSpPr/>
          <p:nvPr/>
        </p:nvSpPr>
        <p:spPr>
          <a:xfrm>
            <a:off x="1307575" y="2682445"/>
            <a:ext cx="65288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Microsoft Teams meeting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Join on your computer or mobile app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 Semibold" panose="020B0702040204020203" pitchFamily="34" charset="0"/>
                <a:ea typeface="Calibri" panose="020F0502020204030204" pitchFamily="34" charset="0"/>
                <a:hlinkClick r:id="rId4"/>
              </a:rPr>
              <a:t>Click here to join the meeting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Or call in (audio only)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5"/>
              </a:rPr>
              <a:t>+1 971-254-1897,,984309176#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  United States, Portland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Phone Conference ID: 984 309 176#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6"/>
              </a:rPr>
              <a:t>Find a local number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| </a:t>
            </a: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7"/>
              </a:rPr>
              <a:t>Reset PIN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16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79B14-8751-4AC3-805F-451DF83B7E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3167" y="367145"/>
            <a:ext cx="8283633" cy="1487250"/>
          </a:xfrm>
        </p:spPr>
        <p:txBody>
          <a:bodyPr/>
          <a:lstStyle/>
          <a:p>
            <a:pPr algn="ctr"/>
            <a:r>
              <a:rPr lang="en-US" dirty="0"/>
              <a:t>2022 Member Open Enrollment for Medical and Dental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Join us on October 15</a:t>
            </a:r>
            <a:r>
              <a:rPr lang="en-US" sz="2400" baseline="30000" dirty="0"/>
              <a:t>th</a:t>
            </a:r>
            <a:r>
              <a:rPr lang="en-US" sz="2400" dirty="0"/>
              <a:t>, 2021 from 12:00 PM to 1:00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DDF14-DFA9-40B3-8427-6ADB52837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35726-1D36-4F63-84C3-DF54E9C23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604180-89A3-4842-922A-40F901D63DE7}" type="slidenum">
              <a:rPr lang="en-US" sz="1600" smtClean="0"/>
              <a:pPr/>
              <a:t>4</a:t>
            </a:fld>
            <a:endParaRPr lang="en-US" sz="16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4AB8EA9-1426-406D-8353-FC2FBF3A1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197" y="2660900"/>
            <a:ext cx="589764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Microsoft Teams meeting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Join on your computer or mobile app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Click here to join the meeting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 call in (audio only)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+1 971-254-1897,,313958652#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 United States, Portland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Phone Conference ID: 313 958 652#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Find a local number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en-US" sz="1800" u="sng" dirty="0">
                <a:solidFill>
                  <a:srgbClr val="6264A7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Reset PIN</a:t>
            </a:r>
            <a:r>
              <a:rPr lang="en-US" sz="1800" dirty="0">
                <a:solidFill>
                  <a:srgbClr val="25242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1AED160C-8EDD-435F-B8D9-8BC112D69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197" y="4657960"/>
            <a:ext cx="62007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842430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age">
  <a:themeElements>
    <a:clrScheme name="Custom 1">
      <a:dk1>
        <a:srgbClr val="000000"/>
      </a:dk1>
      <a:lt1>
        <a:srgbClr val="FFFFFF"/>
      </a:lt1>
      <a:dk2>
        <a:srgbClr val="B0006D"/>
      </a:dk2>
      <a:lt2>
        <a:srgbClr val="F2F2F2"/>
      </a:lt2>
      <a:accent1>
        <a:srgbClr val="B0006D"/>
      </a:accent1>
      <a:accent2>
        <a:srgbClr val="3AA9B8"/>
      </a:accent2>
      <a:accent3>
        <a:srgbClr val="ABDCD5"/>
      </a:accent3>
      <a:accent4>
        <a:srgbClr val="FFF381"/>
      </a:accent4>
      <a:accent5>
        <a:srgbClr val="FABEA7"/>
      </a:accent5>
      <a:accent6>
        <a:srgbClr val="D9D9D9"/>
      </a:accent6>
      <a:hlink>
        <a:srgbClr val="00828F"/>
      </a:hlink>
      <a:folHlink>
        <a:srgbClr val="0262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7C3486-4BA2-4842-853A-1A707E24E9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23283F7-9A3D-447B-A345-DEA8BFA383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BF6AFF-7478-44B0-9C5A-11373CCB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3331</TotalTime>
  <Words>280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Segoe UI</vt:lpstr>
      <vt:lpstr>Segoe UI Semibold</vt:lpstr>
      <vt:lpstr>Master page</vt:lpstr>
      <vt:lpstr>PowerPoint Presentation</vt:lpstr>
      <vt:lpstr>PowerPoint Presentation</vt:lpstr>
      <vt:lpstr>PowerPoint Presentation</vt:lpstr>
      <vt:lpstr>PowerPoint Presentation</vt:lpstr>
    </vt:vector>
  </TitlesOfParts>
  <Company>The ODS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Matt Hickerson</cp:lastModifiedBy>
  <cp:revision>410</cp:revision>
  <cp:lastPrinted>2018-09-07T19:01:26Z</cp:lastPrinted>
  <dcterms:created xsi:type="dcterms:W3CDTF">2015-11-02T19:55:24Z</dcterms:created>
  <dcterms:modified xsi:type="dcterms:W3CDTF">2021-09-28T14:39:01Z</dcterms:modified>
</cp:coreProperties>
</file>